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48" r:id="rId2"/>
    <p:sldMasterId id="2147483649" r:id="rId3"/>
  </p:sldMasterIdLst>
  <p:notesMasterIdLst>
    <p:notesMasterId r:id="rId12"/>
  </p:notesMasterIdLst>
  <p:handoutMasterIdLst>
    <p:handoutMasterId r:id="rId13"/>
  </p:handoutMasterIdLst>
  <p:sldIdLst>
    <p:sldId id="258" r:id="rId4"/>
    <p:sldId id="296" r:id="rId5"/>
    <p:sldId id="262" r:id="rId6"/>
    <p:sldId id="297" r:id="rId7"/>
    <p:sldId id="298" r:id="rId8"/>
    <p:sldId id="299" r:id="rId9"/>
    <p:sldId id="300" r:id="rId10"/>
    <p:sldId id="259" r:id="rId11"/>
  </p:sldIdLst>
  <p:sldSz cx="9144000" cy="6858000" type="screen4x3"/>
  <p:notesSz cx="6805613" cy="99441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A9"/>
    <a:srgbClr val="006491"/>
    <a:srgbClr val="64B4E6"/>
    <a:srgbClr val="FFE885"/>
    <a:srgbClr val="CCCCCC"/>
    <a:srgbClr val="6B6B6B"/>
    <a:srgbClr val="000000"/>
    <a:srgbClr val="AA7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74731" autoAdjust="0"/>
  </p:normalViewPr>
  <p:slideViewPr>
    <p:cSldViewPr>
      <p:cViewPr>
        <p:scale>
          <a:sx n="70" d="100"/>
          <a:sy n="70" d="100"/>
        </p:scale>
        <p:origin x="666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70" y="648"/>
      </p:cViewPr>
      <p:guideLst>
        <p:guide orient="horz" pos="313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49575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7213"/>
            <a:ext cx="2949575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F6CD69-F708-6840-939A-7019D1D21B29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99764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89513" cy="44751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smtClean="0"/>
              <a:t>Cliquez pour modifier les styles du texte du masque</a:t>
            </a:r>
          </a:p>
          <a:p>
            <a:pPr lvl="1"/>
            <a:r>
              <a:rPr lang="fr-FR" altLang="en-US" noProof="0" smtClean="0"/>
              <a:t>Deuxième niveau</a:t>
            </a:r>
          </a:p>
          <a:p>
            <a:pPr lvl="2"/>
            <a:r>
              <a:rPr lang="fr-FR" altLang="en-US" noProof="0" smtClean="0"/>
              <a:t>Troisième niveau</a:t>
            </a:r>
          </a:p>
          <a:p>
            <a:pPr lvl="3"/>
            <a:r>
              <a:rPr lang="fr-FR" altLang="en-US" noProof="0" smtClean="0"/>
              <a:t>Quatrième niveau</a:t>
            </a:r>
          </a:p>
          <a:p>
            <a:pPr lvl="4"/>
            <a:r>
              <a:rPr lang="fr-FR" altLang="en-US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49575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7213"/>
            <a:ext cx="2949575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7BF7BC-8F6B-C94E-A9E2-2E80BB0F2B4F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97455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49B3753B-E4B5-6A4B-A89E-B774D67C59E3}" type="slidenum">
              <a:rPr lang="fr-FR" altLang="en-US" sz="1200"/>
              <a:pPr/>
              <a:t>1</a:t>
            </a:fld>
            <a:endParaRPr lang="fr-FR" altLang="en-US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ea typeface="Arial Unicode MS" charset="0"/>
                <a:cs typeface="Arial Unicode MS" charset="0"/>
              </a:rPr>
              <a:t>Introduction: explain that what we do – in a nutshell – is to help ambitious SMEs innovate and grow internationally.</a:t>
            </a:r>
          </a:p>
        </p:txBody>
      </p:sp>
    </p:spTree>
    <p:extLst>
      <p:ext uri="{BB962C8B-B14F-4D97-AF65-F5344CB8AC3E}">
        <p14:creationId xmlns:p14="http://schemas.microsoft.com/office/powerpoint/2010/main" val="2107801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b="0" i="0" kern="1200" dirty="0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Reţeaua Întreprinderilor Europene (EEN) este cea mai mare reţea de suport a întreprinderilor mici şi mijlocii (IMM-urilor) din întreaga lume, cu peste 3000 de experţi şi aproape 600 de organizaţii membre din peste 60 de state.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BF7BC-8F6B-C94E-A9E2-2E80BB0F2B4F}" type="slidenum">
              <a:rPr lang="fr-FR" altLang="en-US" smtClean="0"/>
              <a:pPr/>
              <a:t>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9526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1200" b="0" i="0" kern="1200" dirty="0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Reţeaua a fost lansată în anul 2008 la iniţiativa Comisiei Europene 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vi-VN" sz="1200" b="0" i="0" kern="1200" dirty="0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un instrument cheie în strategia UE de stimulare a creșterii economice și a locurilor de muncă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prin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programele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finan</a:t>
            </a:r>
            <a:r>
              <a:rPr lang="ro-RO" sz="1200" b="0" i="0" kern="1200" baseline="0" dirty="0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țare COSME și HORIZONT 2020</a:t>
            </a:r>
            <a:r>
              <a:rPr lang="vi-VN" sz="1200" b="0" i="0" kern="1200" dirty="0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 smtClean="0">
                <a:ea typeface="Arial Unicode MS" charset="0"/>
                <a:cs typeface="Arial Unicode MS" charset="0"/>
              </a:rPr>
              <a:t>Republica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Moldova a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devenit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membru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al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retelei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in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anul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2011. </a:t>
            </a:r>
            <a:r>
              <a:rPr lang="ro-RO" altLang="ru-RU" sz="1200" dirty="0" smtClean="0">
                <a:latin typeface="Bookman Old Style" pitchFamily="18" charset="0"/>
              </a:rPr>
              <a:t>Principalul obiectiv al </a:t>
            </a:r>
            <a:r>
              <a:rPr lang="ro-RO" altLang="ru-RU" sz="1200" b="1" dirty="0" smtClean="0">
                <a:latin typeface="Bookman Old Style" pitchFamily="18" charset="0"/>
              </a:rPr>
              <a:t>Centrului EEN în Republica Moldova</a:t>
            </a:r>
            <a:r>
              <a:rPr lang="ro-RO" altLang="ru-RU" sz="1200" dirty="0" smtClean="0">
                <a:latin typeface="Bookman Old Style" pitchFamily="18" charset="0"/>
              </a:rPr>
              <a:t> este de oferi servicii pentru susţinerea inovaţiilor şi promovarea relaţiilor comercial-economice în cadrul comunităţii de afaceri din ţară </a:t>
            </a:r>
            <a:endParaRPr lang="ru-RU" altLang="ru-RU" sz="1200" dirty="0" smtClean="0">
              <a:latin typeface="Bookman Old Style" pitchFamily="18" charset="0"/>
            </a:endParaRPr>
          </a:p>
          <a:p>
            <a:endParaRPr lang="en-US" altLang="en-US" dirty="0">
              <a:ea typeface="Arial Unicode MS" charset="0"/>
              <a:cs typeface="Arial Unicode MS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63F30406-CBB5-4244-AA42-EB2574F65C91}" type="slidenum">
              <a:rPr lang="fr-FR" altLang="en-US" sz="1200"/>
              <a:pPr/>
              <a:t>3</a:t>
            </a:fld>
            <a:endParaRPr lang="fr-FR" altLang="en-US" sz="1200"/>
          </a:p>
        </p:txBody>
      </p:sp>
    </p:spTree>
    <p:extLst>
      <p:ext uri="{BB962C8B-B14F-4D97-AF65-F5344CB8AC3E}">
        <p14:creationId xmlns:p14="http://schemas.microsoft.com/office/powerpoint/2010/main" val="465004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o-RO" altLang="en-US" dirty="0" smtClean="0">
                <a:ea typeface="Arial Unicode MS" charset="0"/>
                <a:cs typeface="Arial Unicode MS" charset="0"/>
              </a:rPr>
              <a:t>Een poate ajuta</a:t>
            </a:r>
            <a:r>
              <a:rPr lang="ro-RO" altLang="en-US" baseline="0" dirty="0" smtClean="0">
                <a:ea typeface="Arial Unicode MS" charset="0"/>
                <a:cs typeface="Arial Unicode MS" charset="0"/>
              </a:rPr>
              <a:t> toate IMM, </a:t>
            </a:r>
            <a:r>
              <a:rPr lang="it-IT" sz="1200" kern="1200" dirty="0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-Servicii de informare și consultare pe teme europene: fonduri europene, proprietate intelectuală, strategii europene.</a:t>
            </a:r>
            <a:endParaRPr lang="ro-RO" sz="1200" kern="1200" dirty="0" smtClean="0">
              <a:solidFill>
                <a:schemeClr val="tx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1200" b="1" i="0" kern="1200" dirty="0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Oportunităţi de cooperare în afaceri</a:t>
            </a:r>
            <a:r>
              <a:rPr lang="vi-VN" sz="1200" b="0" i="0" kern="1200" dirty="0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 – acces spre noi pieţe şi internaţionalizare; asistenţă pentru identificarea partenerilor de afaceri şi a tehnologiilor necesare în procesul de internaţionalizare; organizarea de evenimente de brokeraje, misiuni economice, conferinţe şi ateliere de lucru; realizarea profilului companiei Dvs. şi publicarea în baza de date EEN – Reţeaua gestionează cea mai mare bază de date cu oportunităţi de afaceri din Europa prin intermediul căreia companiile pot stabili parteneriate internaţionale.</a:t>
            </a:r>
            <a:endParaRPr lang="ro-RO" sz="1200" b="0" i="0" kern="1200" dirty="0" smtClean="0">
              <a:solidFill>
                <a:schemeClr val="tx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1200" b="1" i="0" kern="1200" dirty="0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Servicii de inovare și transfer tehnologic</a:t>
            </a:r>
            <a:r>
              <a:rPr lang="vi-VN" sz="1200" b="0" i="0" kern="1200" dirty="0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 – consilierea IMM-urilor inovatoare pentru a avea acces la finanţare pentru Cercetare şi Inovare (de exemplu Orizont 2020, Instrumentul pentru IMM-uri); asistenţă în identificarea tehnologiei potrivite pentru îmbunătăţirea inovaţiei; informaţii despre politicile şi programele de inovare, cercetare şi dezvoltare tehnologică; sprijinirea creării de sinergii cu alţi actori în domeniul cercetării.</a:t>
            </a:r>
            <a:endParaRPr lang="ro-RO" sz="1200" b="0" i="0" kern="1200" dirty="0" smtClean="0">
              <a:solidFill>
                <a:schemeClr val="tx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ea typeface="Arial Unicode MS" charset="0"/>
              <a:cs typeface="Arial Unicode MS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63F30406-CBB5-4244-AA42-EB2574F65C91}" type="slidenum">
              <a:rPr lang="fr-FR" altLang="en-US" sz="1200"/>
              <a:pPr/>
              <a:t>4</a:t>
            </a:fld>
            <a:endParaRPr lang="fr-FR" altLang="en-US" sz="1200"/>
          </a:p>
        </p:txBody>
      </p:sp>
    </p:spTree>
    <p:extLst>
      <p:ext uri="{BB962C8B-B14F-4D97-AF65-F5344CB8AC3E}">
        <p14:creationId xmlns:p14="http://schemas.microsoft.com/office/powerpoint/2010/main" val="465004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vi-VN" sz="1200" dirty="0" smtClean="0"/>
              <a:t>În funcție de tipurile de cooperare </a:t>
            </a:r>
            <a:r>
              <a:rPr lang="ro-RO" sz="1200" dirty="0" smtClean="0"/>
              <a:t> de care </a:t>
            </a:r>
            <a:r>
              <a:rPr lang="vi-VN" sz="1200" dirty="0" smtClean="0"/>
              <a:t>sunte</a:t>
            </a:r>
            <a:r>
              <a:rPr lang="ro-RO" sz="1200" dirty="0" smtClean="0"/>
              <a:t>ţ</a:t>
            </a:r>
            <a:r>
              <a:rPr lang="vi-VN" sz="1200" dirty="0" smtClean="0"/>
              <a:t>i interesa</a:t>
            </a:r>
            <a:r>
              <a:rPr lang="ro-RO" sz="1200" dirty="0" smtClean="0"/>
              <a:t>ţ</a:t>
            </a:r>
            <a:r>
              <a:rPr lang="vi-VN" sz="1200" dirty="0" smtClean="0"/>
              <a:t>i, datorită Enterprise Europe Network puteți accesa mai multe oportunități de afaceri: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vi-VN" sz="1200" dirty="0" smtClean="0"/>
              <a:t>Ofer</a:t>
            </a:r>
            <a:r>
              <a:rPr lang="ro-RO" sz="1200" dirty="0" smtClean="0"/>
              <a:t>te de</a:t>
            </a:r>
            <a:r>
              <a:rPr lang="vi-VN" sz="1200" dirty="0" smtClean="0"/>
              <a:t> tehnologi</a:t>
            </a:r>
            <a:r>
              <a:rPr lang="ro-RO" sz="1200" dirty="0" smtClean="0"/>
              <a:t>i</a:t>
            </a:r>
            <a:r>
              <a:rPr lang="vi-VN" sz="1200" dirty="0" smtClean="0"/>
              <a:t> (inovații reale</a:t>
            </a:r>
            <a:r>
              <a:rPr lang="ro-RO" sz="1200" dirty="0" smtClean="0"/>
              <a:t>,</a:t>
            </a:r>
            <a:r>
              <a:rPr lang="vi-VN" sz="1200" dirty="0" smtClean="0"/>
              <a:t>high-tech)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o-RO" sz="1200" dirty="0" smtClean="0"/>
              <a:t>C</a:t>
            </a:r>
            <a:r>
              <a:rPr lang="vi-VN" sz="1200" dirty="0" smtClean="0"/>
              <a:t>ereri de Tehnologi</a:t>
            </a:r>
            <a:r>
              <a:rPr lang="ro-RO" sz="1200" dirty="0" smtClean="0"/>
              <a:t>i</a:t>
            </a:r>
            <a:r>
              <a:rPr lang="vi-VN" sz="1200" dirty="0" smtClean="0"/>
              <a:t> (cereri de cooperare)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vi-VN" sz="1200" dirty="0" smtClean="0"/>
              <a:t>Baza de date conține detalii de</a:t>
            </a:r>
            <a:r>
              <a:rPr lang="ro-RO" sz="1200" dirty="0" smtClean="0"/>
              <a:t>spre</a:t>
            </a:r>
            <a:r>
              <a:rPr lang="vi-VN" sz="1200" dirty="0" smtClean="0"/>
              <a:t> tehnologii / know-how privind oferta și aplicații pentru care este necesară o nouă tehnologie / expertiză. Aceasta vă va permite să găs</a:t>
            </a:r>
            <a:r>
              <a:rPr lang="ro-RO" sz="1200" dirty="0" smtClean="0"/>
              <a:t>iţi</a:t>
            </a:r>
            <a:r>
              <a:rPr lang="vi-VN" sz="1200" dirty="0" smtClean="0"/>
              <a:t> un partener potențial (client sau furnizor), </a:t>
            </a:r>
            <a:r>
              <a:rPr lang="ro-RO" sz="1200" dirty="0" smtClean="0"/>
              <a:t>pentru tehnologii </a:t>
            </a:r>
            <a:r>
              <a:rPr lang="vi-VN" sz="1200" dirty="0" smtClean="0"/>
              <a:t>la </a:t>
            </a:r>
            <a:r>
              <a:rPr lang="ro-RO" sz="1200" dirty="0" smtClean="0"/>
              <a:t>diferite nivele.</a:t>
            </a:r>
            <a:endParaRPr lang="vi-VN" sz="1200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63F30406-CBB5-4244-AA42-EB2574F65C91}" type="slidenum">
              <a:rPr lang="fr-FR" altLang="en-US" sz="1200"/>
              <a:pPr/>
              <a:t>5</a:t>
            </a:fld>
            <a:endParaRPr lang="fr-FR" altLang="en-US" sz="1200"/>
          </a:p>
        </p:txBody>
      </p:sp>
    </p:spTree>
    <p:extLst>
      <p:ext uri="{BB962C8B-B14F-4D97-AF65-F5344CB8AC3E}">
        <p14:creationId xmlns:p14="http://schemas.microsoft.com/office/powerpoint/2010/main" val="465004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en-US" dirty="0" smtClean="0">
                <a:ea typeface="Arial Unicode MS" charset="0"/>
                <a:cs typeface="Arial Unicode MS" charset="0"/>
              </a:rPr>
              <a:t>Cum </a:t>
            </a:r>
            <a:r>
              <a:rPr lang="en-US" altLang="en-US" dirty="0" err="1" smtClean="0">
                <a:ea typeface="Arial Unicode MS" charset="0"/>
                <a:cs typeface="Arial Unicode MS" charset="0"/>
              </a:rPr>
              <a:t>functioneaza</a:t>
            </a:r>
            <a:r>
              <a:rPr lang="en-US" altLang="en-US" dirty="0" smtClean="0">
                <a:ea typeface="Arial Unicode MS" charset="0"/>
                <a:cs typeface="Arial Unicode MS" charset="0"/>
              </a:rPr>
              <a:t>? De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exemplu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alegem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Oferta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de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bussines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,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tara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de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origine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, In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prezentare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am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cautat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ciocolata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din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belgia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,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Astfel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observam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ca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agentii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economici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din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belgia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sunt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in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cautare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de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distibuitori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si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de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acorduri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Join_venture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.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Daca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cineva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este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interesat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deja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se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ia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legatura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cu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punctul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local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si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se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duc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negocieri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intre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 </a:t>
            </a:r>
            <a:r>
              <a:rPr lang="en-US" altLang="en-US" baseline="0" dirty="0" err="1" smtClean="0">
                <a:ea typeface="Arial Unicode MS" charset="0"/>
                <a:cs typeface="Arial Unicode MS" charset="0"/>
              </a:rPr>
              <a:t>parti</a:t>
            </a:r>
            <a:r>
              <a:rPr lang="en-US" altLang="en-US" baseline="0" dirty="0" smtClean="0">
                <a:ea typeface="Arial Unicode MS" charset="0"/>
                <a:cs typeface="Arial Unicode MS" charset="0"/>
              </a:rPr>
              <a:t>. </a:t>
            </a:r>
            <a:endParaRPr lang="en-US" altLang="en-US" dirty="0">
              <a:ea typeface="Arial Unicode MS" charset="0"/>
              <a:cs typeface="Arial Unicode MS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63F30406-CBB5-4244-AA42-EB2574F65C91}" type="slidenum">
              <a:rPr lang="fr-FR" altLang="en-US" sz="1200"/>
              <a:pPr/>
              <a:t>6</a:t>
            </a:fld>
            <a:endParaRPr lang="fr-FR" altLang="en-US" sz="1200"/>
          </a:p>
        </p:txBody>
      </p:sp>
    </p:spTree>
    <p:extLst>
      <p:ext uri="{BB962C8B-B14F-4D97-AF65-F5344CB8AC3E}">
        <p14:creationId xmlns:p14="http://schemas.microsoft.com/office/powerpoint/2010/main" val="465004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ro-RO" altLang="en-US" dirty="0" smtClean="0">
                <a:ea typeface="Arial Unicode MS" charset="0"/>
                <a:cs typeface="Arial Unicode MS" charset="0"/>
              </a:rPr>
              <a:t>De asemenea pe linga ca EEN</a:t>
            </a:r>
            <a:r>
              <a:rPr lang="ro-RO" altLang="en-US" baseline="0" dirty="0" smtClean="0">
                <a:ea typeface="Arial Unicode MS" charset="0"/>
                <a:cs typeface="Arial Unicode MS" charset="0"/>
              </a:rPr>
              <a:t> este cea mai mare baza de date, ea mai furnizeaza si date despre diferite evenimente, misiuni economice, evenimente de brokerage organizate de catre partenerii din toata lumea. Ce presupune B2B? </a:t>
            </a:r>
            <a:endParaRPr lang="en-US" altLang="en-US" dirty="0">
              <a:ea typeface="Arial Unicode MS" charset="0"/>
              <a:cs typeface="Arial Unicode MS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63F30406-CBB5-4244-AA42-EB2574F65C91}" type="slidenum">
              <a:rPr lang="fr-FR" altLang="en-US" sz="1200"/>
              <a:pPr/>
              <a:t>7</a:t>
            </a:fld>
            <a:endParaRPr lang="fr-FR" altLang="en-US" sz="1200"/>
          </a:p>
        </p:txBody>
      </p:sp>
    </p:spTree>
    <p:extLst>
      <p:ext uri="{BB962C8B-B14F-4D97-AF65-F5344CB8AC3E}">
        <p14:creationId xmlns:p14="http://schemas.microsoft.com/office/powerpoint/2010/main" val="465004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Arial Unicode MS" charset="0"/>
              <a:cs typeface="Arial Unicode MS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F53FF2C7-85C2-504C-A552-69A4BBD30217}" type="slidenum">
              <a:rPr lang="fr-FR" altLang="en-US" sz="1200"/>
              <a:pPr/>
              <a:t>8</a:t>
            </a:fld>
            <a:endParaRPr lang="fr-FR" altLang="en-US" sz="1200"/>
          </a:p>
        </p:txBody>
      </p:sp>
    </p:spTree>
    <p:extLst>
      <p:ext uri="{BB962C8B-B14F-4D97-AF65-F5344CB8AC3E}">
        <p14:creationId xmlns:p14="http://schemas.microsoft.com/office/powerpoint/2010/main" val="182466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04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48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Step-Visua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ángulo 24"/>
          <p:cNvSpPr>
            <a:spLocks noChangeArrowheads="1"/>
          </p:cNvSpPr>
          <p:nvPr userDrawn="1"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  <p:extLst>
      <p:ext uri="{BB962C8B-B14F-4D97-AF65-F5344CB8AC3E}">
        <p14:creationId xmlns:p14="http://schemas.microsoft.com/office/powerpoint/2010/main" val="210932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Step-Visua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ángulo 24"/>
          <p:cNvSpPr>
            <a:spLocks noChangeArrowheads="1"/>
          </p:cNvSpPr>
          <p:nvPr userDrawn="1"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  <p:extLst>
      <p:ext uri="{BB962C8B-B14F-4D97-AF65-F5344CB8AC3E}">
        <p14:creationId xmlns:p14="http://schemas.microsoft.com/office/powerpoint/2010/main" val="71052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98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4"/>
          <p:cNvSpPr>
            <a:spLocks noChangeArrowheads="1"/>
          </p:cNvSpPr>
          <p:nvPr userDrawn="1"/>
        </p:nvSpPr>
        <p:spPr bwMode="auto">
          <a:xfrm>
            <a:off x="6842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>
            <a:spLocks noChangeArrowheads="1"/>
          </p:cNvSpPr>
          <p:nvPr userDrawn="1"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46" r:id="rId2"/>
    <p:sldLayoutId id="2147484147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49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4B4E6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49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4B4E6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49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ángulo 4"/>
          <p:cNvSpPr>
            <a:spLocks noChangeArrowheads="1"/>
          </p:cNvSpPr>
          <p:nvPr userDrawn="1"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amera-de-comert-si-industrie-m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6237976"/>
            <a:ext cx="928694" cy="6200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571744"/>
            <a:ext cx="3403399" cy="3300898"/>
          </a:xfrm>
          <a:prstGeom prst="rect">
            <a:avLst/>
          </a:prstGeom>
        </p:spPr>
      </p:pic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4786314" y="2928934"/>
            <a:ext cx="3957590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r>
              <a:rPr lang="fr-FR" altLang="en-US" sz="2800" dirty="0" smtClean="0">
                <a:solidFill>
                  <a:srgbClr val="006491"/>
                </a:solidFill>
                <a:latin typeface="Blogger Sans" charset="0"/>
              </a:rPr>
              <a:t>Suport IMM-urilor ambiţioase pentru inovare şi creştere pe </a:t>
            </a:r>
            <a:r>
              <a:rPr lang="fr-FR" altLang="en-US" sz="2800" dirty="0" smtClean="0">
                <a:solidFill>
                  <a:srgbClr val="005FA9"/>
                </a:solidFill>
                <a:latin typeface="Blogger Sans" charset="0"/>
              </a:rPr>
              <a:t>plan internaţional</a:t>
            </a:r>
          </a:p>
          <a:p>
            <a:pPr eaLnBrk="1" hangingPunct="1"/>
            <a:endParaRPr lang="fr-FR" altLang="en-US" sz="2800" dirty="0">
              <a:solidFill>
                <a:srgbClr val="006491"/>
              </a:solidFill>
              <a:latin typeface="Blogger Sans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49"/>
            <a:ext cx="9144000" cy="2552067"/>
          </a:xfrm>
          <a:prstGeom prst="rect">
            <a:avLst/>
          </a:prstGeom>
        </p:spPr>
      </p:pic>
      <p:pic>
        <p:nvPicPr>
          <p:cNvPr id="10" name="Рисунок 9" descr="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26" y="6118499"/>
            <a:ext cx="928694" cy="739501"/>
          </a:xfrm>
          <a:prstGeom prst="rect">
            <a:avLst/>
          </a:prstGeom>
        </p:spPr>
      </p:pic>
      <p:pic>
        <p:nvPicPr>
          <p:cNvPr id="12" name="Рисунок 11" descr="downloa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04" y="6286520"/>
            <a:ext cx="1097337" cy="428647"/>
          </a:xfrm>
          <a:prstGeom prst="rect">
            <a:avLst/>
          </a:prstGeom>
        </p:spPr>
      </p:pic>
      <p:pic>
        <p:nvPicPr>
          <p:cNvPr id="13" name="Рисунок 12" descr="ODIM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9058" y="6143620"/>
            <a:ext cx="1214446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857496"/>
            <a:ext cx="6858048" cy="2825771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5720" y="1714488"/>
            <a:ext cx="3571900" cy="8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r-FR" altLang="en-US" sz="2800" kern="0" dirty="0" smtClean="0">
                <a:latin typeface="Blogger Sans" charset="0"/>
                <a:ea typeface="Blogger Sans" charset="0"/>
                <a:cs typeface="Blogger Sans" charset="0"/>
              </a:rPr>
              <a:t>Cine suntem?</a:t>
            </a:r>
            <a:endParaRPr lang="fr-FR" altLang="en-US" sz="2800" kern="0" dirty="0">
              <a:latin typeface="Blogger Sans" charset="0"/>
              <a:ea typeface="Blogger Sans" charset="0"/>
              <a:cs typeface="Blogger Sans" charset="0"/>
            </a:endParaRPr>
          </a:p>
        </p:txBody>
      </p:sp>
      <p:graphicFrame>
        <p:nvGraphicFramePr>
          <p:cNvPr id="4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824356"/>
              </p:ext>
            </p:extLst>
          </p:nvPr>
        </p:nvGraphicFramePr>
        <p:xfrm>
          <a:off x="785786" y="396875"/>
          <a:ext cx="5462613" cy="263525"/>
        </p:xfrm>
        <a:graphic>
          <a:graphicData uri="http://schemas.openxmlformats.org/drawingml/2006/table">
            <a:tbl>
              <a:tblPr/>
              <a:tblGrid>
                <a:gridCol w="5462613"/>
              </a:tblGrid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t>Servicii Enterprise Europe Network | </a:t>
                      </a: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t>201</a:t>
                      </a:r>
                      <a:r>
                        <a:rPr kumimoji="0" lang="ro-MD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t>8</a:t>
                      </a: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t>| </a:t>
                      </a:r>
                      <a:fld id="{333BE222-73B0-A141-948C-C1C12DA1963A}" type="slidenum">
                        <a:rPr kumimoji="0" lang="fr-F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2</a:t>
                      </a:fld>
                      <a:endParaRPr kumimoji="0" lang="fr-F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logger Sans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6118499"/>
            <a:ext cx="928694" cy="7395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29190" y="1500174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6491"/>
                </a:solidFill>
                <a:latin typeface="Myriad Pro Light"/>
              </a:rPr>
              <a:t>Cea mai mare rețea de </a:t>
            </a:r>
            <a:r>
              <a:rPr lang="it-IT" sz="2800" b="1" dirty="0" smtClean="0">
                <a:solidFill>
                  <a:srgbClr val="FFFF00"/>
                </a:solidFill>
                <a:latin typeface="Myriad Pro Light"/>
              </a:rPr>
              <a:t>sprijin a IMM-urilor </a:t>
            </a:r>
            <a:r>
              <a:rPr lang="it-IT" sz="2800" b="1" dirty="0" smtClean="0">
                <a:solidFill>
                  <a:srgbClr val="006491"/>
                </a:solidFill>
                <a:latin typeface="Myriad Pro Light"/>
              </a:rPr>
              <a:t>din Europa</a:t>
            </a:r>
            <a:endParaRPr lang="ru-RU" sz="2800" b="1" dirty="0">
              <a:solidFill>
                <a:srgbClr val="00649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464344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+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464344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+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8016" y="464344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+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13"/>
          <a:stretch>
            <a:fillRect/>
          </a:stretch>
        </p:blipFill>
        <p:spPr bwMode="auto">
          <a:xfrm>
            <a:off x="0" y="404813"/>
            <a:ext cx="91440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063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028"/>
          <p:cNvSpPr>
            <a:spLocks noChangeArrowheads="1"/>
          </p:cNvSpPr>
          <p:nvPr/>
        </p:nvSpPr>
        <p:spPr bwMode="auto">
          <a:xfrm>
            <a:off x="142844" y="1643050"/>
            <a:ext cx="5786477" cy="221599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chemeClr val="bg1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9pPr>
          </a:lstStyle>
          <a:p>
            <a:pPr eaLnBrk="1" hangingPunct="1">
              <a:buFontTx/>
              <a:buChar char="-"/>
              <a:defRPr/>
            </a:pPr>
            <a:endParaRPr lang="en-GB" altLang="en-US" dirty="0" smtClean="0">
              <a:solidFill>
                <a:srgbClr val="006491"/>
              </a:solidFill>
              <a:latin typeface="Myriad Pro Light"/>
              <a:ea typeface="+mn-ea"/>
            </a:endParaRPr>
          </a:p>
          <a:p>
            <a:pPr eaLnBrk="1" hangingPunct="1">
              <a:buFontTx/>
              <a:buChar char="-"/>
              <a:defRPr/>
            </a:pPr>
            <a:r>
              <a:rPr lang="en-GB" altLang="en-US" dirty="0" smtClean="0">
                <a:solidFill>
                  <a:srgbClr val="006491"/>
                </a:solidFill>
                <a:latin typeface="Myriad Pro Light"/>
                <a:ea typeface="+mn-ea"/>
              </a:rPr>
              <a:t>Re</a:t>
            </a:r>
            <a:r>
              <a:rPr lang="ro-RO" altLang="en-US" dirty="0" smtClean="0">
                <a:solidFill>
                  <a:srgbClr val="006491"/>
                </a:solidFill>
                <a:latin typeface="Blogger Sans" charset="0"/>
                <a:ea typeface="+mn-ea"/>
              </a:rPr>
              <a:t>țeaua a fost creată in 2008, de către Comisia Europeană </a:t>
            </a:r>
          </a:p>
          <a:p>
            <a:pPr eaLnBrk="1" hangingPunct="1">
              <a:defRPr/>
            </a:pPr>
            <a:endParaRPr lang="ro-RO" altLang="en-US" dirty="0" smtClean="0">
              <a:solidFill>
                <a:srgbClr val="006491"/>
              </a:solidFill>
              <a:latin typeface="Blogger Sans" charset="0"/>
              <a:ea typeface="+mn-ea"/>
            </a:endParaRPr>
          </a:p>
          <a:p>
            <a:pPr eaLnBrk="1" hangingPunct="1">
              <a:buFontTx/>
              <a:buChar char="-"/>
              <a:defRPr/>
            </a:pPr>
            <a:r>
              <a:rPr lang="ro-RO" altLang="en-US" dirty="0" smtClean="0">
                <a:solidFill>
                  <a:srgbClr val="006491"/>
                </a:solidFill>
                <a:latin typeface="Blogger Sans" charset="0"/>
                <a:ea typeface="+mn-ea"/>
              </a:rPr>
              <a:t>Republica Moldova a devenit membru în anul 2011</a:t>
            </a:r>
            <a:endParaRPr lang="en-GB" altLang="en-US" dirty="0" smtClean="0">
              <a:solidFill>
                <a:srgbClr val="006491"/>
              </a:solidFill>
              <a:latin typeface="Myriad Pro Light"/>
              <a:ea typeface="+mn-ea"/>
            </a:endParaRPr>
          </a:p>
        </p:txBody>
      </p:sp>
      <p:pic>
        <p:nvPicPr>
          <p:cNvPr id="17412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531266"/>
              </p:ext>
            </p:extLst>
          </p:nvPr>
        </p:nvGraphicFramePr>
        <p:xfrm>
          <a:off x="685800" y="396875"/>
          <a:ext cx="5562600" cy="263525"/>
        </p:xfrm>
        <a:graphic>
          <a:graphicData uri="http://schemas.openxmlformats.org/drawingml/2006/table">
            <a:tbl>
              <a:tblPr/>
              <a:tblGrid>
                <a:gridCol w="5562600"/>
              </a:tblGrid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t>Servicii Enterprise Europe Network| </a:t>
                      </a: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t>201</a:t>
                      </a:r>
                      <a:r>
                        <a:rPr kumimoji="0" lang="ro-MD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t>8</a:t>
                      </a: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t> </a:t>
                      </a:r>
                      <a:r>
                        <a:rPr kumimoji="0" lang="fr-F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t>| </a:t>
                      </a:r>
                      <a:fld id="{91E27997-0EF6-8B4F-B39C-DA0482FDB77E}" type="slidenum">
                        <a:rPr kumimoji="0" lang="fr-F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3</a:t>
                      </a:fld>
                      <a:endParaRPr kumimoji="0" lang="fr-F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logger Sans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 descr="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5929330"/>
            <a:ext cx="928694" cy="739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112474"/>
              </p:ext>
            </p:extLst>
          </p:nvPr>
        </p:nvGraphicFramePr>
        <p:xfrm>
          <a:off x="685800" y="396875"/>
          <a:ext cx="5562600" cy="263525"/>
        </p:xfrm>
        <a:graphic>
          <a:graphicData uri="http://schemas.openxmlformats.org/drawingml/2006/table">
            <a:tbl>
              <a:tblPr/>
              <a:tblGrid>
                <a:gridCol w="5562600"/>
              </a:tblGrid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t>Servicii Enterprise Europe Network| </a:t>
                      </a: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t>201</a:t>
                      </a:r>
                      <a:r>
                        <a:rPr kumimoji="0" lang="ro-MD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t>8</a:t>
                      </a: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t> </a:t>
                      </a:r>
                      <a:r>
                        <a:rPr kumimoji="0" lang="fr-F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t>| </a:t>
                      </a:r>
                      <a:fld id="{91E27997-0EF6-8B4F-B39C-DA0482FDB77E}" type="slidenum">
                        <a:rPr kumimoji="0" lang="fr-F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4</a:t>
                      </a:fld>
                      <a:endParaRPr kumimoji="0" lang="fr-F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logger Sans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1028"/>
          <p:cNvSpPr>
            <a:spLocks noChangeArrowheads="1"/>
          </p:cNvSpPr>
          <p:nvPr/>
        </p:nvSpPr>
        <p:spPr bwMode="auto">
          <a:xfrm>
            <a:off x="285720" y="1357298"/>
            <a:ext cx="5786477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chemeClr val="bg1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9pPr>
          </a:lstStyle>
          <a:p>
            <a:pPr eaLnBrk="1" hangingPunct="1">
              <a:defRPr/>
            </a:pPr>
            <a:r>
              <a:rPr lang="ro-RO" altLang="en-US" dirty="0" smtClean="0">
                <a:solidFill>
                  <a:srgbClr val="FFFF00"/>
                </a:solidFill>
                <a:latin typeface="Myriad Pro Light"/>
                <a:ea typeface="+mn-ea"/>
              </a:rPr>
              <a:t>#EEN</a:t>
            </a:r>
            <a:r>
              <a:rPr lang="ro-RO" altLang="en-US" dirty="0" smtClean="0">
                <a:solidFill>
                  <a:srgbClr val="006491"/>
                </a:solidFill>
                <a:latin typeface="Myriad Pro Light"/>
                <a:ea typeface="+mn-ea"/>
              </a:rPr>
              <a:t>poate</a:t>
            </a:r>
            <a:r>
              <a:rPr lang="ro-RO" altLang="en-US" dirty="0" smtClean="0">
                <a:solidFill>
                  <a:srgbClr val="FFFF00"/>
                </a:solidFill>
                <a:latin typeface="Myriad Pro Light"/>
                <a:ea typeface="+mn-ea"/>
              </a:rPr>
              <a:t>ajuta</a:t>
            </a:r>
            <a:endParaRPr lang="en-GB" altLang="en-US" dirty="0" smtClean="0">
              <a:solidFill>
                <a:srgbClr val="FFFF00"/>
              </a:solidFill>
              <a:latin typeface="Myriad Pro Light"/>
              <a:ea typeface="+mn-ea"/>
            </a:endParaRPr>
          </a:p>
        </p:txBody>
      </p:sp>
      <p:pic>
        <p:nvPicPr>
          <p:cNvPr id="12" name="Рисунок 11" descr="partnershi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3143248"/>
            <a:ext cx="1571636" cy="1564948"/>
          </a:xfrm>
          <a:prstGeom prst="rect">
            <a:avLst/>
          </a:prstGeom>
        </p:spPr>
      </p:pic>
      <p:pic>
        <p:nvPicPr>
          <p:cNvPr id="14" name="Рисунок 13" descr="expert advi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071678"/>
            <a:ext cx="1573200" cy="1573200"/>
          </a:xfrm>
          <a:prstGeom prst="rect">
            <a:avLst/>
          </a:prstGeom>
        </p:spPr>
      </p:pic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0" y="6000768"/>
            <a:ext cx="928694" cy="739501"/>
          </a:xfrm>
          <a:prstGeom prst="rect">
            <a:avLst/>
          </a:prstGeom>
        </p:spPr>
      </p:pic>
      <p:pic>
        <p:nvPicPr>
          <p:cNvPr id="16" name="Рисунок 15" descr="innovatio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48" y="4357694"/>
            <a:ext cx="1016636" cy="15001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43108" y="2071678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  <a:latin typeface="MyriadPro-Regular"/>
              </a:rPr>
              <a:t>Servicii</a:t>
            </a:r>
            <a:r>
              <a:rPr lang="it-IT" dirty="0" smtClean="0">
                <a:solidFill>
                  <a:srgbClr val="006491"/>
                </a:solidFill>
                <a:latin typeface="MyriadPro-Regular"/>
              </a:rPr>
              <a:t> de informare și consultare</a:t>
            </a:r>
            <a:endParaRPr lang="ru-RU" dirty="0">
              <a:solidFill>
                <a:srgbClr val="00649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86116" y="3643314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rgbClr val="FFFF00"/>
                </a:solidFill>
              </a:rPr>
              <a:t>Parteneriate</a:t>
            </a:r>
            <a:r>
              <a:rPr lang="ro-RO" dirty="0" smtClean="0">
                <a:solidFill>
                  <a:srgbClr val="006491"/>
                </a:solidFill>
              </a:rPr>
              <a:t> internaționale</a:t>
            </a:r>
            <a:endParaRPr lang="ru-RU" dirty="0">
              <a:solidFill>
                <a:srgbClr val="00649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71670" y="4929198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6491"/>
                </a:solidFill>
                <a:latin typeface="MyriadPro-Regular"/>
              </a:rPr>
              <a:t>Servicii</a:t>
            </a:r>
            <a:r>
              <a:rPr lang="en-US" dirty="0" smtClean="0">
                <a:solidFill>
                  <a:srgbClr val="006491"/>
                </a:solidFill>
                <a:latin typeface="MyriadPro-Regular"/>
              </a:rPr>
              <a:t> de </a:t>
            </a:r>
            <a:r>
              <a:rPr lang="en-US" dirty="0" err="1" smtClean="0">
                <a:solidFill>
                  <a:srgbClr val="006491"/>
                </a:solidFill>
                <a:latin typeface="MyriadPro-Regular"/>
              </a:rPr>
              <a:t>suport</a:t>
            </a:r>
            <a:r>
              <a:rPr lang="en-US" dirty="0" smtClean="0">
                <a:solidFill>
                  <a:srgbClr val="006491"/>
                </a:solidFill>
                <a:latin typeface="MyriadPro-Regular"/>
              </a:rPr>
              <a:t> </a:t>
            </a:r>
            <a:r>
              <a:rPr lang="en-US" dirty="0" err="1" smtClean="0">
                <a:solidFill>
                  <a:srgbClr val="006491"/>
                </a:solidFill>
                <a:latin typeface="MyriadPro-Regular"/>
              </a:rPr>
              <a:t>pentru</a:t>
            </a:r>
            <a:r>
              <a:rPr lang="en-US" dirty="0" smtClean="0">
                <a:solidFill>
                  <a:srgbClr val="006491"/>
                </a:solidFill>
                <a:latin typeface="MyriadPro-Regular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MyriadPro-Regular"/>
              </a:rPr>
              <a:t>Inovare</a:t>
            </a:r>
            <a:r>
              <a:rPr lang="en-US" dirty="0" smtClean="0">
                <a:solidFill>
                  <a:srgbClr val="006491"/>
                </a:solidFill>
                <a:latin typeface="MyriadPro-Regular"/>
              </a:rPr>
              <a:t> </a:t>
            </a:r>
            <a:r>
              <a:rPr lang="en-US" dirty="0" err="1" smtClean="0">
                <a:solidFill>
                  <a:srgbClr val="006491"/>
                </a:solidFill>
                <a:latin typeface="MyriadPro-Regular"/>
              </a:rPr>
              <a:t>și</a:t>
            </a:r>
            <a:r>
              <a:rPr lang="en-US" dirty="0" smtClean="0">
                <a:solidFill>
                  <a:srgbClr val="006491"/>
                </a:solidFill>
                <a:latin typeface="MyriadPro-Regular"/>
              </a:rPr>
              <a:t> transfer </a:t>
            </a:r>
            <a:r>
              <a:rPr lang="en-US" dirty="0" err="1" smtClean="0">
                <a:solidFill>
                  <a:srgbClr val="006491"/>
                </a:solidFill>
                <a:latin typeface="MyriadPro-Regular"/>
              </a:rPr>
              <a:t>tehnologic</a:t>
            </a:r>
            <a:endParaRPr lang="en-US" dirty="0" smtClean="0">
              <a:solidFill>
                <a:srgbClr val="006491"/>
              </a:solidFill>
              <a:latin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159632"/>
              </p:ext>
            </p:extLst>
          </p:nvPr>
        </p:nvGraphicFramePr>
        <p:xfrm>
          <a:off x="685800" y="396875"/>
          <a:ext cx="5562600" cy="263525"/>
        </p:xfrm>
        <a:graphic>
          <a:graphicData uri="http://schemas.openxmlformats.org/drawingml/2006/table">
            <a:tbl>
              <a:tblPr/>
              <a:tblGrid>
                <a:gridCol w="5562600"/>
              </a:tblGrid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t>Servicii Enterprise Europe Network| </a:t>
                      </a: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t>201</a:t>
                      </a:r>
                      <a:r>
                        <a:rPr kumimoji="0" lang="ro-MD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t>8</a:t>
                      </a: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t> </a:t>
                      </a:r>
                      <a:r>
                        <a:rPr kumimoji="0" lang="fr-F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t>| </a:t>
                      </a:r>
                      <a:fld id="{91E27997-0EF6-8B4F-B39C-DA0482FDB77E}" type="slidenum">
                        <a:rPr kumimoji="0" lang="fr-F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5</a:t>
                      </a:fld>
                      <a:endParaRPr kumimoji="0" lang="fr-F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logger Sans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Рисунок 4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643050"/>
            <a:ext cx="7929618" cy="4214842"/>
          </a:xfrm>
          <a:prstGeom prst="rect">
            <a:avLst/>
          </a:prstGeom>
        </p:spPr>
      </p:pic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6118499"/>
            <a:ext cx="928694" cy="739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499053"/>
              </p:ext>
            </p:extLst>
          </p:nvPr>
        </p:nvGraphicFramePr>
        <p:xfrm>
          <a:off x="685800" y="396875"/>
          <a:ext cx="5562600" cy="263525"/>
        </p:xfrm>
        <a:graphic>
          <a:graphicData uri="http://schemas.openxmlformats.org/drawingml/2006/table">
            <a:tbl>
              <a:tblPr/>
              <a:tblGrid>
                <a:gridCol w="5562600"/>
              </a:tblGrid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t>Servicii Enterprise Europe Network| </a:t>
                      </a: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t>201</a:t>
                      </a:r>
                      <a:r>
                        <a:rPr kumimoji="0" lang="ro-MD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t>8</a:t>
                      </a: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t> </a:t>
                      </a:r>
                      <a:r>
                        <a:rPr kumimoji="0" lang="fr-F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t>| </a:t>
                      </a:r>
                      <a:fld id="{91E27997-0EF6-8B4F-B39C-DA0482FDB77E}" type="slidenum">
                        <a:rPr kumimoji="0" lang="fr-F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6</a:t>
                      </a:fld>
                      <a:endParaRPr kumimoji="0" lang="fr-F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logger Sans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6118499"/>
            <a:ext cx="928694" cy="739501"/>
          </a:xfrm>
          <a:prstGeom prst="rect">
            <a:avLst/>
          </a:prstGeom>
        </p:spPr>
      </p:pic>
      <p:pic>
        <p:nvPicPr>
          <p:cNvPr id="11" name="Рисунок 10" descr="Untitl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1285860"/>
            <a:ext cx="8344506" cy="46434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00562" y="285728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smtClean="0">
                <a:solidFill>
                  <a:srgbClr val="FFFF00"/>
                </a:solidFill>
                <a:latin typeface="Myriad Pro Light"/>
              </a:rPr>
              <a:t>Cum </a:t>
            </a:r>
            <a:r>
              <a:rPr lang="en-US" altLang="en-US" sz="3200" dirty="0" err="1" smtClean="0">
                <a:solidFill>
                  <a:srgbClr val="FFFF00"/>
                </a:solidFill>
                <a:latin typeface="Myriad Pro Light"/>
              </a:rPr>
              <a:t>func</a:t>
            </a:r>
            <a:r>
              <a:rPr lang="ro-RO" altLang="en-US" sz="3200" dirty="0" smtClean="0">
                <a:solidFill>
                  <a:srgbClr val="FFFF00"/>
                </a:solidFill>
                <a:latin typeface="Myriad Pro Light"/>
              </a:rPr>
              <a:t>ț</a:t>
            </a:r>
            <a:r>
              <a:rPr lang="en-US" altLang="en-US" sz="3200" dirty="0" err="1" smtClean="0">
                <a:solidFill>
                  <a:srgbClr val="FFFF00"/>
                </a:solidFill>
                <a:latin typeface="Myriad Pro Light"/>
              </a:rPr>
              <a:t>ioneaz</a:t>
            </a:r>
            <a:r>
              <a:rPr lang="ro-RO" altLang="en-US" sz="3200" dirty="0" smtClean="0">
                <a:solidFill>
                  <a:srgbClr val="FFFF00"/>
                </a:solidFill>
                <a:latin typeface="Myriad Pro Light"/>
              </a:rPr>
              <a:t>ă</a:t>
            </a:r>
            <a:r>
              <a:rPr lang="en-US" altLang="en-US" sz="3200" dirty="0" smtClean="0">
                <a:solidFill>
                  <a:srgbClr val="FFFF00"/>
                </a:solidFill>
                <a:latin typeface="Myriad Pro Light"/>
              </a:rPr>
              <a:t>? 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093082"/>
              </p:ext>
            </p:extLst>
          </p:nvPr>
        </p:nvGraphicFramePr>
        <p:xfrm>
          <a:off x="685800" y="396875"/>
          <a:ext cx="5562600" cy="263525"/>
        </p:xfrm>
        <a:graphic>
          <a:graphicData uri="http://schemas.openxmlformats.org/drawingml/2006/table">
            <a:tbl>
              <a:tblPr/>
              <a:tblGrid>
                <a:gridCol w="5562600"/>
              </a:tblGrid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t>Servicii Enterprise Europe Network| </a:t>
                      </a: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t>201</a:t>
                      </a:r>
                      <a:r>
                        <a:rPr kumimoji="0" lang="ro-MD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t>8</a:t>
                      </a:r>
                      <a:r>
                        <a:rPr kumimoji="0" lang="fr-F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t> </a:t>
                      </a:r>
                      <a:r>
                        <a:rPr kumimoji="0" lang="fr-F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t>| </a:t>
                      </a:r>
                      <a:fld id="{91E27997-0EF6-8B4F-B39C-DA0482FDB77E}" type="slidenum">
                        <a:rPr kumimoji="0" lang="fr-F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 charset="0"/>
                          <a:ea typeface="Arial Unicode MS" charset="0"/>
                          <a:cs typeface="Arial Unicode MS" charset="0"/>
                        </a:rPr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7</a:t>
                      </a:fld>
                      <a:endParaRPr kumimoji="0" lang="fr-F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logger Sans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6118499"/>
            <a:ext cx="928694" cy="7395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158" y="1428736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rgbClr val="FFFF00"/>
                </a:solidFill>
                <a:latin typeface="Myriad Pro Light"/>
              </a:rPr>
              <a:t>B2B- </a:t>
            </a:r>
            <a:r>
              <a:rPr lang="ro-RO" b="1" dirty="0" smtClean="0">
                <a:solidFill>
                  <a:srgbClr val="006491"/>
                </a:solidFill>
                <a:latin typeface="Myriad Pro Light"/>
              </a:rPr>
              <a:t>business to business matchmaking</a:t>
            </a:r>
            <a:endParaRPr lang="ru-RU" b="1" dirty="0">
              <a:solidFill>
                <a:srgbClr val="006491"/>
              </a:solidFill>
              <a:latin typeface="Myriad Pro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1928802"/>
            <a:ext cx="49292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rgbClr val="006491"/>
                </a:solidFill>
                <a:latin typeface="MyriadPro-Regular"/>
              </a:rPr>
              <a:t>-</a:t>
            </a:r>
            <a:r>
              <a:rPr lang="vi-VN" dirty="0" smtClean="0">
                <a:solidFill>
                  <a:srgbClr val="006491"/>
                </a:solidFill>
                <a:latin typeface="MyriadPro-Regular"/>
              </a:rPr>
              <a:t>Organizează regulat </a:t>
            </a:r>
            <a:r>
              <a:rPr lang="vi-VN" dirty="0" smtClean="0">
                <a:solidFill>
                  <a:srgbClr val="FFFF00"/>
                </a:solidFill>
                <a:latin typeface="MyriadPro-Regular"/>
              </a:rPr>
              <a:t>misiuni economice</a:t>
            </a:r>
            <a:r>
              <a:rPr lang="vi-VN" dirty="0" smtClean="0">
                <a:solidFill>
                  <a:srgbClr val="006491"/>
                </a:solidFill>
                <a:latin typeface="MyriadPro-Regular"/>
              </a:rPr>
              <a:t> şi </a:t>
            </a:r>
            <a:r>
              <a:rPr lang="vi-VN" dirty="0" smtClean="0">
                <a:solidFill>
                  <a:srgbClr val="FFFF00"/>
                </a:solidFill>
                <a:latin typeface="MyriadPro-Regular"/>
              </a:rPr>
              <a:t>parteneriate de afaceri</a:t>
            </a:r>
            <a:r>
              <a:rPr lang="vi-VN" dirty="0" smtClean="0">
                <a:solidFill>
                  <a:srgbClr val="006491"/>
                </a:solidFill>
                <a:latin typeface="MyriadPro-Regular"/>
              </a:rPr>
              <a:t> pentru firmele de pe întreg teritoriul european interesate în schimburi comerciale, transfer tehnologic şi de cunoştinţe, evenimente de afaceri .</a:t>
            </a:r>
          </a:p>
          <a:p>
            <a:endParaRPr lang="vi-VN" dirty="0" smtClean="0">
              <a:solidFill>
                <a:srgbClr val="006491"/>
              </a:solidFill>
              <a:latin typeface="MyriadPro-Regular"/>
            </a:endParaRPr>
          </a:p>
          <a:p>
            <a:r>
              <a:rPr lang="ro-RO" dirty="0" smtClean="0">
                <a:solidFill>
                  <a:srgbClr val="006491"/>
                </a:solidFill>
                <a:latin typeface="MyriadPro-Regular"/>
              </a:rPr>
              <a:t>-</a:t>
            </a:r>
            <a:r>
              <a:rPr lang="vi-VN" dirty="0" smtClean="0">
                <a:solidFill>
                  <a:srgbClr val="006491"/>
                </a:solidFill>
                <a:latin typeface="MyriadPro-Regular"/>
              </a:rPr>
              <a:t>Evenimente de </a:t>
            </a:r>
            <a:r>
              <a:rPr lang="vi-VN" dirty="0" smtClean="0">
                <a:solidFill>
                  <a:srgbClr val="FFFF00"/>
                </a:solidFill>
                <a:latin typeface="MyriadPro-Regular"/>
              </a:rPr>
              <a:t>brokeraj</a:t>
            </a:r>
            <a:r>
              <a:rPr lang="vi-VN" dirty="0" smtClean="0">
                <a:solidFill>
                  <a:srgbClr val="006491"/>
                </a:solidFill>
                <a:latin typeface="MyriadPro-Regular"/>
              </a:rPr>
              <a:t> în cadrul târgurilor de afaceri naţionale şi internaţionale </a:t>
            </a:r>
          </a:p>
          <a:p>
            <a:endParaRPr lang="ru-RU" dirty="0"/>
          </a:p>
        </p:txBody>
      </p:sp>
      <p:pic>
        <p:nvPicPr>
          <p:cNvPr id="13" name="Рисунок 12" descr="suppor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2357430"/>
            <a:ext cx="3063049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684212" y="1412875"/>
            <a:ext cx="581661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ro-RO" altLang="en-US" dirty="0" smtClean="0">
                <a:solidFill>
                  <a:srgbClr val="64B4E6"/>
                </a:solidFill>
                <a:latin typeface="Myriad Pro Light" charset="0"/>
                <a:ea typeface="Myriad Pro Light" charset="0"/>
                <a:cs typeface="Myriad Pro Light" charset="0"/>
              </a:rPr>
              <a:t>Vizitează een.md</a:t>
            </a:r>
            <a:endParaRPr lang="en-US" altLang="en-US" dirty="0">
              <a:solidFill>
                <a:srgbClr val="64B4E6"/>
              </a:solidFill>
              <a:latin typeface="Myriad Pro Light" charset="0"/>
              <a:ea typeface="Myriad Pro Light" charset="0"/>
              <a:cs typeface="Myriad Pro Light" charset="0"/>
            </a:endParaRPr>
          </a:p>
          <a:p>
            <a:r>
              <a:rPr lang="ro-RO" altLang="en-US" sz="2000" dirty="0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Pentru a găsi punctele de contact din Moldova</a:t>
            </a:r>
            <a:endParaRPr lang="en-US" altLang="en-US" sz="2000" dirty="0">
              <a:solidFill>
                <a:schemeClr val="bg1"/>
              </a:solidFill>
              <a:latin typeface="Myriad Pro Light" charset="0"/>
              <a:ea typeface="Myriad Pro Light" charset="0"/>
              <a:cs typeface="Myriad Pro Light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4213" y="557213"/>
            <a:ext cx="7772400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fr-FR" altLang="en-US" b="0" kern="0" dirty="0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Contact</a:t>
            </a:r>
            <a:r>
              <a:rPr lang="ro-RO" altLang="en-US" b="0" kern="0" dirty="0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ează-ne</a:t>
            </a:r>
            <a:endParaRPr lang="fr-FR" altLang="en-US" b="0" kern="0" dirty="0" smtClean="0">
              <a:solidFill>
                <a:schemeClr val="bg1"/>
              </a:solidFill>
              <a:latin typeface="Myriad Pro Light" charset="0"/>
              <a:ea typeface="Myriad Pro Light" charset="0"/>
              <a:cs typeface="Myriad Pro Light" charset="0"/>
            </a:endParaRPr>
          </a:p>
        </p:txBody>
      </p:sp>
      <p:sp>
        <p:nvSpPr>
          <p:cNvPr id="72707" name="Rectangle 1"/>
          <p:cNvSpPr>
            <a:spLocks noChangeArrowheads="1"/>
          </p:cNvSpPr>
          <p:nvPr/>
        </p:nvSpPr>
        <p:spPr bwMode="auto">
          <a:xfrm>
            <a:off x="4756150" y="2627313"/>
            <a:ext cx="3344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altLang="en-US">
                <a:solidFill>
                  <a:srgbClr val="006491"/>
                </a:solidFill>
              </a:rPr>
              <a:t>Follow us 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2976" y="3429000"/>
            <a:ext cx="70723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 smtClean="0">
                <a:solidFill>
                  <a:schemeClr val="bg1"/>
                </a:solidFill>
              </a:rPr>
              <a:t>Agenţia pentru Inovare şi Transfer Tehnologic</a:t>
            </a:r>
            <a:br>
              <a:rPr lang="ro-RO" sz="2800" b="1" dirty="0" smtClean="0">
                <a:solidFill>
                  <a:schemeClr val="bg1"/>
                </a:solidFill>
              </a:rPr>
            </a:br>
            <a:r>
              <a:rPr lang="ro-RO" sz="2800" b="1" dirty="0" smtClean="0">
                <a:solidFill>
                  <a:srgbClr val="005FA9"/>
                </a:solidFill>
              </a:rPr>
              <a:t>Tel.: 22 88 25 69</a:t>
            </a:r>
            <a:br>
              <a:rPr lang="ro-RO" sz="2800" b="1" dirty="0" smtClean="0">
                <a:solidFill>
                  <a:srgbClr val="005FA9"/>
                </a:solidFill>
              </a:rPr>
            </a:br>
            <a:r>
              <a:rPr lang="ro-RO" sz="2800" b="1" dirty="0" smtClean="0">
                <a:solidFill>
                  <a:srgbClr val="005FA9"/>
                </a:solidFill>
              </a:rPr>
              <a:t>www.aitt.md</a:t>
            </a:r>
            <a:r>
              <a:rPr lang="en-US" sz="2800" b="1" dirty="0" smtClean="0">
                <a:latin typeface="Myriad Pro Light"/>
              </a:rPr>
              <a:t/>
            </a:r>
            <a:br>
              <a:rPr lang="en-US" sz="2800" b="1" dirty="0" smtClean="0">
                <a:latin typeface="Myriad Pro Light"/>
              </a:rPr>
            </a:br>
            <a:r>
              <a:rPr lang="ro-RO" sz="2800" b="1" dirty="0" smtClean="0">
                <a:solidFill>
                  <a:srgbClr val="005FA9"/>
                </a:solidFill>
              </a:rPr>
              <a:t>Vadim Iatchevici</a:t>
            </a:r>
            <a:endParaRPr lang="ru-RU" sz="2800" dirty="0">
              <a:solidFill>
                <a:srgbClr val="005FA9"/>
              </a:solidFill>
            </a:endParaRPr>
          </a:p>
        </p:txBody>
      </p:sp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6118499"/>
            <a:ext cx="928694" cy="739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ASME_Powerpoint" id="{5EA34C03-7F97-384C-90AC-28D4F1D12847}" vid="{5790E42D-15F9-EA4D-80DA-10B6C0AE3DEA}"/>
    </a:ext>
  </a:extLst>
</a:theme>
</file>

<file path=ppt/theme/theme2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ASME_Powerpoint" id="{5EA34C03-7F97-384C-90AC-28D4F1D12847}" vid="{AC2C1918-5133-574E-B0B3-859EC5CE1B74}"/>
    </a:ext>
  </a:extLst>
</a:theme>
</file>

<file path=ppt/theme/theme3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64B4E6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ASME_Powerpoint" id="{5EA34C03-7F97-384C-90AC-28D4F1D12847}" vid="{A77D1274-C1D9-C84F-A7C0-9CA40043D0C3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EASME_Powerpoint template</Template>
  <TotalTime>1141</TotalTime>
  <Words>560</Words>
  <Application>Microsoft Office PowerPoint</Application>
  <PresentationFormat>Экран (4:3)</PresentationFormat>
  <Paragraphs>51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22" baseType="lpstr">
      <vt:lpstr>Arial Unicode MS</vt:lpstr>
      <vt:lpstr>ＭＳ Ｐゴシック</vt:lpstr>
      <vt:lpstr>Arial</vt:lpstr>
      <vt:lpstr>Blogger Sans</vt:lpstr>
      <vt:lpstr>Bookman Old Style</vt:lpstr>
      <vt:lpstr>Myriad Pro Light</vt:lpstr>
      <vt:lpstr>MyriadPro-Regular</vt:lpstr>
      <vt:lpstr>Segoe UI</vt:lpstr>
      <vt:lpstr>Times</vt:lpstr>
      <vt:lpstr>Wingdings</vt:lpstr>
      <vt:lpstr>Wingdings 2</vt:lpstr>
      <vt:lpstr>1_Custom Design</vt:lpstr>
      <vt:lpstr>Nouvelle présentation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Vadim Iatchevici</cp:lastModifiedBy>
  <cp:revision>99</cp:revision>
  <cp:lastPrinted>2016-02-22T15:26:33Z</cp:lastPrinted>
  <dcterms:created xsi:type="dcterms:W3CDTF">2016-05-26T12:13:46Z</dcterms:created>
  <dcterms:modified xsi:type="dcterms:W3CDTF">2018-02-01T08:12:04Z</dcterms:modified>
</cp:coreProperties>
</file>